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rata" charset="1" panose="00000500000000000000"/>
      <p:regular r:id="rId22"/>
    </p:embeddedFont>
    <p:embeddedFont>
      <p:font typeface="Kabel Ultra-Bold" charset="1" panose="020D06020202030209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7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8713" y="-2121787"/>
            <a:ext cx="14530573" cy="14530573"/>
          </a:xfrm>
          <a:custGeom>
            <a:avLst/>
            <a:gdLst/>
            <a:ahLst/>
            <a:cxnLst/>
            <a:rect r="r" b="b" t="t" l="l"/>
            <a:pathLst>
              <a:path h="14530573" w="14530573">
                <a:moveTo>
                  <a:pt x="0" y="0"/>
                </a:moveTo>
                <a:lnTo>
                  <a:pt x="14530574" y="0"/>
                </a:lnTo>
                <a:lnTo>
                  <a:pt x="14530574" y="14530574"/>
                </a:lnTo>
                <a:lnTo>
                  <a:pt x="0" y="14530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3567" y="-188533"/>
            <a:ext cx="16729472" cy="12588928"/>
          </a:xfrm>
          <a:custGeom>
            <a:avLst/>
            <a:gdLst/>
            <a:ahLst/>
            <a:cxnLst/>
            <a:rect r="r" b="b" t="t" l="l"/>
            <a:pathLst>
              <a:path h="12588928" w="16729472">
                <a:moveTo>
                  <a:pt x="0" y="0"/>
                </a:moveTo>
                <a:lnTo>
                  <a:pt x="16729472" y="0"/>
                </a:lnTo>
                <a:lnTo>
                  <a:pt x="16729472" y="12588928"/>
                </a:lnTo>
                <a:lnTo>
                  <a:pt x="0" y="12588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292" y="8444484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76815"/>
            <a:ext cx="5478912" cy="5520315"/>
          </a:xfrm>
          <a:custGeom>
            <a:avLst/>
            <a:gdLst/>
            <a:ahLst/>
            <a:cxnLst/>
            <a:rect r="r" b="b" t="t" l="l"/>
            <a:pathLst>
              <a:path h="5520315" w="5478912">
                <a:moveTo>
                  <a:pt x="0" y="0"/>
                </a:moveTo>
                <a:lnTo>
                  <a:pt x="5478912" y="0"/>
                </a:lnTo>
                <a:lnTo>
                  <a:pt x="5478912" y="5520315"/>
                </a:lnTo>
                <a:lnTo>
                  <a:pt x="0" y="5520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7601" y="3604635"/>
            <a:ext cx="15512567" cy="121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2"/>
              </a:lnSpc>
            </a:pPr>
            <a:r>
              <a:rPr lang="en-US" sz="709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Flight Status &amp; Notification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1120" y="5716448"/>
            <a:ext cx="4983544" cy="79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</a:pPr>
            <a:r>
              <a:rPr lang="en-US" sz="470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By Nitin Kumar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1120" y="6629774"/>
            <a:ext cx="4983544" cy="70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1"/>
              </a:lnSpc>
            </a:pPr>
            <a:r>
              <a:rPr lang="en-US" sz="410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29.07.2024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301" y="838214"/>
            <a:ext cx="17401398" cy="8698588"/>
          </a:xfrm>
          <a:custGeom>
            <a:avLst/>
            <a:gdLst/>
            <a:ahLst/>
            <a:cxnLst/>
            <a:rect r="r" b="b" t="t" l="l"/>
            <a:pathLst>
              <a:path h="8698588" w="17401398">
                <a:moveTo>
                  <a:pt x="0" y="0"/>
                </a:moveTo>
                <a:lnTo>
                  <a:pt x="17401398" y="0"/>
                </a:lnTo>
                <a:lnTo>
                  <a:pt x="17401398" y="8698588"/>
                </a:lnTo>
                <a:lnTo>
                  <a:pt x="0" y="8698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56511" y="3717346"/>
            <a:ext cx="2947962" cy="5819456"/>
          </a:xfrm>
          <a:custGeom>
            <a:avLst/>
            <a:gdLst/>
            <a:ahLst/>
            <a:cxnLst/>
            <a:rect r="r" b="b" t="t" l="l"/>
            <a:pathLst>
              <a:path h="5819456" w="2947962">
                <a:moveTo>
                  <a:pt x="0" y="0"/>
                </a:moveTo>
                <a:lnTo>
                  <a:pt x="2947963" y="0"/>
                </a:lnTo>
                <a:lnTo>
                  <a:pt x="2947963" y="5819456"/>
                </a:lnTo>
                <a:lnTo>
                  <a:pt x="0" y="5819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25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70640" y="3717346"/>
            <a:ext cx="2984134" cy="5819456"/>
          </a:xfrm>
          <a:custGeom>
            <a:avLst/>
            <a:gdLst/>
            <a:ahLst/>
            <a:cxnLst/>
            <a:rect r="r" b="b" t="t" l="l"/>
            <a:pathLst>
              <a:path h="5819456" w="2984134">
                <a:moveTo>
                  <a:pt x="0" y="0"/>
                </a:moveTo>
                <a:lnTo>
                  <a:pt x="2984135" y="0"/>
                </a:lnTo>
                <a:lnTo>
                  <a:pt x="2984135" y="5819456"/>
                </a:lnTo>
                <a:lnTo>
                  <a:pt x="0" y="5819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395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939118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5504" y="1529537"/>
            <a:ext cx="13127128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Notification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110" y="4263101"/>
            <a:ext cx="6524958" cy="431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4" indent="-377827" lvl="1">
              <a:lnSpc>
                <a:spcPts val="48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</a:t>
            </a: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mail notifications using smtplib</a:t>
            </a:r>
          </a:p>
          <a:p>
            <a:pPr algn="l" marL="1511308" indent="-503769" lvl="2">
              <a:lnSpc>
                <a:spcPts val="486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Setup and configuration</a:t>
            </a:r>
          </a:p>
          <a:p>
            <a:pPr algn="l" marL="1511308" indent="-503769" lvl="2">
              <a:lnSpc>
                <a:spcPts val="486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Example of email notification</a:t>
            </a:r>
          </a:p>
          <a:p>
            <a:pPr algn="l" marL="755654" indent="-377827" lvl="1">
              <a:lnSpc>
                <a:spcPts val="48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SMS notifications using Twilio</a:t>
            </a:r>
          </a:p>
          <a:p>
            <a:pPr algn="l" marL="1511308" indent="-503769" lvl="2">
              <a:lnSpc>
                <a:spcPts val="486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Setup and configuration</a:t>
            </a:r>
          </a:p>
          <a:p>
            <a:pPr algn="l" marL="1511308" indent="-503769" lvl="2">
              <a:lnSpc>
                <a:spcPts val="4865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Example of SMS notification</a:t>
            </a:r>
          </a:p>
          <a:p>
            <a:pPr algn="l">
              <a:lnSpc>
                <a:spcPts val="4865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766947"/>
          </a:xfrm>
          <a:custGeom>
            <a:avLst/>
            <a:gdLst/>
            <a:ahLst/>
            <a:cxnLst/>
            <a:rect r="r" b="b" t="t" l="l"/>
            <a:pathLst>
              <a:path h="8766947" w="16463194">
                <a:moveTo>
                  <a:pt x="0" y="0"/>
                </a:moveTo>
                <a:lnTo>
                  <a:pt x="16463194" y="0"/>
                </a:lnTo>
                <a:lnTo>
                  <a:pt x="16463194" y="8766947"/>
                </a:lnTo>
                <a:lnTo>
                  <a:pt x="0" y="8766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720" r="0" b="-460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1968" y="-804362"/>
            <a:ext cx="10213521" cy="8229600"/>
          </a:xfrm>
          <a:custGeom>
            <a:avLst/>
            <a:gdLst/>
            <a:ahLst/>
            <a:cxnLst/>
            <a:rect r="r" b="b" t="t" l="l"/>
            <a:pathLst>
              <a:path h="8229600" w="10213521">
                <a:moveTo>
                  <a:pt x="0" y="0"/>
                </a:moveTo>
                <a:lnTo>
                  <a:pt x="10213521" y="0"/>
                </a:lnTo>
                <a:lnTo>
                  <a:pt x="102135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415" y="1322948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Data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0407" y="4522470"/>
            <a:ext cx="15027185" cy="1251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6"/>
              </a:lnSpc>
            </a:pPr>
            <a:r>
              <a:rPr lang="en-US" sz="34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The effective management and processing of flight data are critical to the functionality of the Flight Status and Notifications System. Here's how data handling was implemented: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8375" y="5840603"/>
            <a:ext cx="15027185" cy="245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6"/>
              </a:lnSpc>
            </a:pPr>
            <a:r>
              <a:rPr lang="en-US" sz="34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Hardcoded Data:</a:t>
            </a:r>
          </a:p>
          <a:p>
            <a:pPr algn="l" marL="734064" indent="-367032" lvl="1">
              <a:lnSpc>
                <a:spcPts val="4726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Initially, the system uses hardcoded flight data to simulate real-world scenarios.</a:t>
            </a:r>
          </a:p>
          <a:p>
            <a:pPr algn="l" marL="734064" indent="-367032" lvl="1">
              <a:lnSpc>
                <a:spcPts val="4726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This data includes flight IDs, airlines, status (on-time, delayed, canceled), departure and arrival gates, scheduled departure and arrival times, and actual departure and arrival times.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766947"/>
          </a:xfrm>
          <a:custGeom>
            <a:avLst/>
            <a:gdLst/>
            <a:ahLst/>
            <a:cxnLst/>
            <a:rect r="r" b="b" t="t" l="l"/>
            <a:pathLst>
              <a:path h="8766947" w="16463194">
                <a:moveTo>
                  <a:pt x="0" y="0"/>
                </a:moveTo>
                <a:lnTo>
                  <a:pt x="16463194" y="0"/>
                </a:lnTo>
                <a:lnTo>
                  <a:pt x="16463194" y="8766947"/>
                </a:lnTo>
                <a:lnTo>
                  <a:pt x="0" y="8766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720" r="0" b="-460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1968" y="-804362"/>
            <a:ext cx="10213521" cy="8229600"/>
          </a:xfrm>
          <a:custGeom>
            <a:avLst/>
            <a:gdLst/>
            <a:ahLst/>
            <a:cxnLst/>
            <a:rect r="r" b="b" t="t" l="l"/>
            <a:pathLst>
              <a:path h="8229600" w="10213521">
                <a:moveTo>
                  <a:pt x="0" y="0"/>
                </a:moveTo>
                <a:lnTo>
                  <a:pt x="10213521" y="0"/>
                </a:lnTo>
                <a:lnTo>
                  <a:pt x="102135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415" y="1322948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Data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8375" y="4164722"/>
            <a:ext cx="6333694" cy="56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[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{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"flight_id": "6E 2341",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"airline": "Indigo",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"status": "On Time",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"departure_gate": "A12",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"arrival_gate": "B7",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"scheduled_departure": "2024-07-26T14:00:00Z",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"scheduled_arrival": "2024-07-26T18:00:00Z",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"actual_departure": "2024-07-26T14:05:00Z",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"actual_arrival": "2024-07-26T17:55:00Z"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}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// Additional flight data entries...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1968" y="4038529"/>
            <a:ext cx="6913917" cy="483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[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{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"notification_id": "1",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"flight_id": "6E 2341",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"message": "Your flight is On Time.",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"timestamp": "2024-07-26T13:00:00Z",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"method": "SMS",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    "recipient": "+1234567890"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}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    // Additional notification data entries...</a:t>
            </a:r>
          </a:p>
          <a:p>
            <a:pPr algn="l">
              <a:lnSpc>
                <a:spcPts val="3197"/>
              </a:lnSpc>
            </a:pPr>
            <a:r>
              <a:rPr lang="en-US" sz="23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]</a:t>
            </a:r>
          </a:p>
          <a:p>
            <a:pPr algn="l">
              <a:lnSpc>
                <a:spcPts val="3197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766947"/>
          </a:xfrm>
          <a:custGeom>
            <a:avLst/>
            <a:gdLst/>
            <a:ahLst/>
            <a:cxnLst/>
            <a:rect r="r" b="b" t="t" l="l"/>
            <a:pathLst>
              <a:path h="8766947" w="16463194">
                <a:moveTo>
                  <a:pt x="0" y="0"/>
                </a:moveTo>
                <a:lnTo>
                  <a:pt x="16463194" y="0"/>
                </a:lnTo>
                <a:lnTo>
                  <a:pt x="16463194" y="8766947"/>
                </a:lnTo>
                <a:lnTo>
                  <a:pt x="0" y="8766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720" r="0" b="-460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1968" y="-804362"/>
            <a:ext cx="10213521" cy="8229600"/>
          </a:xfrm>
          <a:custGeom>
            <a:avLst/>
            <a:gdLst/>
            <a:ahLst/>
            <a:cxnLst/>
            <a:rect r="r" b="b" t="t" l="l"/>
            <a:pathLst>
              <a:path h="8229600" w="10213521">
                <a:moveTo>
                  <a:pt x="0" y="0"/>
                </a:moveTo>
                <a:lnTo>
                  <a:pt x="10213521" y="0"/>
                </a:lnTo>
                <a:lnTo>
                  <a:pt x="102135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415" y="1322948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Data Handling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415" y="4209979"/>
            <a:ext cx="15027185" cy="528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Data Storage: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MongoDB: Flight and notification data are stored in MongoDB, a NoSQL database that offers flexibility and scalability.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Schema Design: The database schema is designed to accommodate flight information and notifications efficiently.</a:t>
            </a:r>
          </a:p>
          <a:p>
            <a:pPr algn="l">
              <a:lnSpc>
                <a:spcPts val="4170"/>
              </a:lnSpc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Data Retrieval and Passing: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Backend to Frontend: Data is fetched from MongoDB using Python and Flask. The backend processes this data and passes it to the frontend, ensuring users always have access to the latest information.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API Endpoints: Created API endpoints to handle data requests from the frontend, ensuring seamless data flow between the client and server.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669781"/>
          </a:xfrm>
          <a:custGeom>
            <a:avLst/>
            <a:gdLst/>
            <a:ahLst/>
            <a:cxnLst/>
            <a:rect r="r" b="b" t="t" l="l"/>
            <a:pathLst>
              <a:path h="8669781" w="16463194">
                <a:moveTo>
                  <a:pt x="0" y="0"/>
                </a:moveTo>
                <a:lnTo>
                  <a:pt x="16463194" y="0"/>
                </a:lnTo>
                <a:lnTo>
                  <a:pt x="16463194" y="8669781"/>
                </a:lnTo>
                <a:lnTo>
                  <a:pt x="0" y="8669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87" r="0" b="-477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1636" y="2600699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8" y="0"/>
                </a:lnTo>
                <a:lnTo>
                  <a:pt x="83127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824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Conclusion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4095" y="4185913"/>
            <a:ext cx="15475745" cy="493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1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Project Summary: The Flight Status and Notifications System provides a comprehensive solution for real-time flight status updates and notifications. Despite the use of hardcoded data, the system demonstrates the potential for enhancing passenger experience through timely information and alerts.</a:t>
            </a:r>
          </a:p>
          <a:p>
            <a:pPr algn="l">
              <a:lnSpc>
                <a:spcPts val="4309"/>
              </a:lnSpc>
            </a:pPr>
            <a:r>
              <a:rPr lang="en-US" sz="31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Key Takeaways:</a:t>
            </a:r>
          </a:p>
          <a:p>
            <a:pPr algn="l" marL="669296" indent="-334648" lvl="1">
              <a:lnSpc>
                <a:spcPts val="4309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Leveraging modern web technologies (React.js, Python, Flask) and robust notification services (smtplib, Twilio) can create an efficient and user-friendly system.</a:t>
            </a:r>
          </a:p>
          <a:p>
            <a:pPr algn="l" marL="669296" indent="-334648" lvl="1">
              <a:lnSpc>
                <a:spcPts val="4309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Addressing challenges in real-time data integration and reliable notifications is crucial for system effectiveness.</a:t>
            </a:r>
          </a:p>
          <a:p>
            <a:pPr algn="l" marL="669296" indent="-334648" lvl="1">
              <a:lnSpc>
                <a:spcPts val="4309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Utilizing MongoDB for data storage ensures flexibility and scalability in handling flight and notification data.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669781"/>
          </a:xfrm>
          <a:custGeom>
            <a:avLst/>
            <a:gdLst/>
            <a:ahLst/>
            <a:cxnLst/>
            <a:rect r="r" b="b" t="t" l="l"/>
            <a:pathLst>
              <a:path h="8669781" w="16463194">
                <a:moveTo>
                  <a:pt x="0" y="0"/>
                </a:moveTo>
                <a:lnTo>
                  <a:pt x="16463194" y="0"/>
                </a:lnTo>
                <a:lnTo>
                  <a:pt x="16463194" y="8669781"/>
                </a:lnTo>
                <a:lnTo>
                  <a:pt x="0" y="8669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187" r="0" b="-477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1636" y="2600699"/>
            <a:ext cx="8312727" cy="8229600"/>
          </a:xfrm>
          <a:custGeom>
            <a:avLst/>
            <a:gdLst/>
            <a:ahLst/>
            <a:cxnLst/>
            <a:rect r="r" b="b" t="t" l="l"/>
            <a:pathLst>
              <a:path h="8229600" w="8312727">
                <a:moveTo>
                  <a:pt x="0" y="0"/>
                </a:moveTo>
                <a:lnTo>
                  <a:pt x="8312728" y="0"/>
                </a:lnTo>
                <a:lnTo>
                  <a:pt x="83127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824" y="1548587"/>
            <a:ext cx="13049309" cy="16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37"/>
              </a:lnSpc>
            </a:pPr>
            <a:r>
              <a:rPr lang="en-US" sz="95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Future Enhancements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1824" y="4528533"/>
            <a:ext cx="13509602" cy="37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4" indent="-377827" lvl="1">
              <a:lnSpc>
                <a:spcPts val="48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Real-Time Data Integration: Incorporate real-time flight data sources for more accurate and dynamic updates.</a:t>
            </a:r>
          </a:p>
          <a:p>
            <a:pPr algn="l" marL="755654" indent="-377827" lvl="1">
              <a:lnSpc>
                <a:spcPts val="48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Enhanced Notifications: Expand notification opt</a:t>
            </a: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ions to include push notifications via mobile apps.</a:t>
            </a:r>
          </a:p>
          <a:p>
            <a:pPr algn="l" marL="755654" indent="-377827" lvl="1">
              <a:lnSpc>
                <a:spcPts val="486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Additional Features: Implement user-specific features such as flight tracking, weather updates, and more detailed flight information.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164251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1968" y="-668811"/>
            <a:ext cx="10213521" cy="8229600"/>
          </a:xfrm>
          <a:custGeom>
            <a:avLst/>
            <a:gdLst/>
            <a:ahLst/>
            <a:cxnLst/>
            <a:rect r="r" b="b" t="t" l="l"/>
            <a:pathLst>
              <a:path h="8229600" w="10213521">
                <a:moveTo>
                  <a:pt x="0" y="0"/>
                </a:moveTo>
                <a:lnTo>
                  <a:pt x="10213521" y="0"/>
                </a:lnTo>
                <a:lnTo>
                  <a:pt x="102135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09735" y="-392815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3588" y="3999116"/>
            <a:ext cx="13860825" cy="252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55"/>
              </a:lnSpc>
            </a:pPr>
            <a:r>
              <a:rPr lang="en-US" sz="14825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Thank You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1555" y="6772755"/>
            <a:ext cx="13860825" cy="78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Email: nitinkumar150103@gmail.com 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0061" y="4685650"/>
            <a:ext cx="14954306" cy="122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73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In today's fast-paced world, timely and accurate information about flight status is crucial for passengers and airport operations.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0916" y="1355952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0061" y="6591674"/>
            <a:ext cx="14954306" cy="181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73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This project, titled "Flight Status and Notifications System", aims to address this need by providing a comprehensive solution that offers real-time updates on flight status, including delays, cancellations, and gate changes, along with push notifications to keep passengers informed.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23745" y="676289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9507364"/>
          </a:xfrm>
          <a:custGeom>
            <a:avLst/>
            <a:gdLst/>
            <a:ahLst/>
            <a:cxnLst/>
            <a:rect r="r" b="b" t="t" l="l"/>
            <a:pathLst>
              <a:path h="9507364" w="16463194">
                <a:moveTo>
                  <a:pt x="0" y="0"/>
                </a:moveTo>
                <a:lnTo>
                  <a:pt x="16463194" y="0"/>
                </a:lnTo>
                <a:lnTo>
                  <a:pt x="16463194" y="9507364"/>
                </a:lnTo>
                <a:lnTo>
                  <a:pt x="0" y="9507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470" r="0" b="-346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63730" y="6215075"/>
            <a:ext cx="12691329" cy="809072"/>
          </a:xfrm>
          <a:custGeom>
            <a:avLst/>
            <a:gdLst/>
            <a:ahLst/>
            <a:cxnLst/>
            <a:rect r="r" b="b" t="t" l="l"/>
            <a:pathLst>
              <a:path h="809072" w="12691329">
                <a:moveTo>
                  <a:pt x="0" y="0"/>
                </a:moveTo>
                <a:lnTo>
                  <a:pt x="12691329" y="0"/>
                </a:lnTo>
                <a:lnTo>
                  <a:pt x="12691329" y="809073"/>
                </a:lnTo>
                <a:lnTo>
                  <a:pt x="0" y="80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251083" y="4239332"/>
            <a:ext cx="15698898" cy="2255553"/>
            <a:chOff x="0" y="0"/>
            <a:chExt cx="4134689" cy="594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34689" cy="594055"/>
            </a:xfrm>
            <a:custGeom>
              <a:avLst/>
              <a:gdLst/>
              <a:ahLst/>
              <a:cxnLst/>
              <a:rect r="r" b="b" t="t" l="l"/>
              <a:pathLst>
                <a:path h="594055" w="4134689">
                  <a:moveTo>
                    <a:pt x="25151" y="0"/>
                  </a:moveTo>
                  <a:lnTo>
                    <a:pt x="4109538" y="0"/>
                  </a:lnTo>
                  <a:cubicBezTo>
                    <a:pt x="4123429" y="0"/>
                    <a:pt x="4134689" y="11260"/>
                    <a:pt x="4134689" y="25151"/>
                  </a:cubicBezTo>
                  <a:lnTo>
                    <a:pt x="4134689" y="568904"/>
                  </a:lnTo>
                  <a:cubicBezTo>
                    <a:pt x="4134689" y="582795"/>
                    <a:pt x="4123429" y="594055"/>
                    <a:pt x="4109538" y="594055"/>
                  </a:cubicBezTo>
                  <a:lnTo>
                    <a:pt x="25151" y="594055"/>
                  </a:lnTo>
                  <a:cubicBezTo>
                    <a:pt x="11260" y="594055"/>
                    <a:pt x="0" y="582795"/>
                    <a:pt x="0" y="568904"/>
                  </a:cubicBezTo>
                  <a:lnTo>
                    <a:pt x="0" y="25151"/>
                  </a:lnTo>
                  <a:cubicBezTo>
                    <a:pt x="0" y="11260"/>
                    <a:pt x="11260" y="0"/>
                    <a:pt x="25151" y="0"/>
                  </a:cubicBezTo>
                  <a:close/>
                </a:path>
              </a:pathLst>
            </a:custGeom>
            <a:solidFill>
              <a:srgbClr val="A7A5A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134689" cy="632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97560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5286" y="4241254"/>
            <a:ext cx="14008217" cy="213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Push Notifications: Implement a robust notification system to send alerts via SMS and email, informing passengers of any changes to their flight status.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User-Friendly Interface: Develop an intuitive and responsive front-end using React.js to present flight information easily.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1441" y="1529537"/>
            <a:ext cx="15191776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Purpose and Objectives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22589" y="9119648"/>
            <a:ext cx="12691329" cy="809072"/>
          </a:xfrm>
          <a:custGeom>
            <a:avLst/>
            <a:gdLst/>
            <a:ahLst/>
            <a:cxnLst/>
            <a:rect r="r" b="b" t="t" l="l"/>
            <a:pathLst>
              <a:path h="809072" w="12691329">
                <a:moveTo>
                  <a:pt x="0" y="0"/>
                </a:moveTo>
                <a:lnTo>
                  <a:pt x="12691329" y="0"/>
                </a:lnTo>
                <a:lnTo>
                  <a:pt x="12691329" y="809072"/>
                </a:lnTo>
                <a:lnTo>
                  <a:pt x="0" y="80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781195" y="7138448"/>
            <a:ext cx="15698898" cy="2255553"/>
            <a:chOff x="0" y="0"/>
            <a:chExt cx="4134689" cy="59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34689" cy="594055"/>
            </a:xfrm>
            <a:custGeom>
              <a:avLst/>
              <a:gdLst/>
              <a:ahLst/>
              <a:cxnLst/>
              <a:rect r="r" b="b" t="t" l="l"/>
              <a:pathLst>
                <a:path h="594055" w="4134689">
                  <a:moveTo>
                    <a:pt x="25151" y="0"/>
                  </a:moveTo>
                  <a:lnTo>
                    <a:pt x="4109538" y="0"/>
                  </a:lnTo>
                  <a:cubicBezTo>
                    <a:pt x="4123429" y="0"/>
                    <a:pt x="4134689" y="11260"/>
                    <a:pt x="4134689" y="25151"/>
                  </a:cubicBezTo>
                  <a:lnTo>
                    <a:pt x="4134689" y="568904"/>
                  </a:lnTo>
                  <a:cubicBezTo>
                    <a:pt x="4134689" y="582795"/>
                    <a:pt x="4123429" y="594055"/>
                    <a:pt x="4109538" y="594055"/>
                  </a:cubicBezTo>
                  <a:lnTo>
                    <a:pt x="25151" y="594055"/>
                  </a:lnTo>
                  <a:cubicBezTo>
                    <a:pt x="11260" y="594055"/>
                    <a:pt x="0" y="582795"/>
                    <a:pt x="0" y="568904"/>
                  </a:cubicBezTo>
                  <a:lnTo>
                    <a:pt x="0" y="25151"/>
                  </a:lnTo>
                  <a:cubicBezTo>
                    <a:pt x="0" y="11260"/>
                    <a:pt x="11260" y="0"/>
                    <a:pt x="25151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134689" cy="632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2589" y="7140370"/>
            <a:ext cx="14008217" cy="2137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Reliable Backend: Utilize Python and Flask to handle data processing and API requests, ensuring smooth communication between the frontend and backend systems.</a:t>
            </a:r>
          </a:p>
          <a:p>
            <a:pPr algn="l" marL="647706" indent="-323853" lvl="1">
              <a:lnSpc>
                <a:spcPts val="417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Mock Data Implementation: Since real-time data integration wasn't feasible, we used hardcoded data to simulate real-world scenarios, ensuring the system functions correctly under test conditions.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0995" y="4825841"/>
            <a:ext cx="5032659" cy="2588347"/>
            <a:chOff x="0" y="0"/>
            <a:chExt cx="923327" cy="474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327" cy="474876"/>
            </a:xfrm>
            <a:custGeom>
              <a:avLst/>
              <a:gdLst/>
              <a:ahLst/>
              <a:cxnLst/>
              <a:rect r="r" b="b" t="t" l="l"/>
              <a:pathLst>
                <a:path h="474876" w="923327">
                  <a:moveTo>
                    <a:pt x="0" y="0"/>
                  </a:moveTo>
                  <a:lnTo>
                    <a:pt x="923327" y="0"/>
                  </a:lnTo>
                  <a:lnTo>
                    <a:pt x="923327" y="474876"/>
                  </a:lnTo>
                  <a:lnTo>
                    <a:pt x="0" y="474876"/>
                  </a:lnTo>
                  <a:close/>
                </a:path>
              </a:pathLst>
            </a:custGeom>
            <a:solidFill>
              <a:srgbClr val="A7A5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327" cy="51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7404" y="6402634"/>
            <a:ext cx="5745324" cy="1350151"/>
          </a:xfrm>
          <a:custGeom>
            <a:avLst/>
            <a:gdLst/>
            <a:ahLst/>
            <a:cxnLst/>
            <a:rect r="r" b="b" t="t" l="l"/>
            <a:pathLst>
              <a:path h="1350151" w="5745324">
                <a:moveTo>
                  <a:pt x="0" y="0"/>
                </a:moveTo>
                <a:lnTo>
                  <a:pt x="5745325" y="0"/>
                </a:lnTo>
                <a:lnTo>
                  <a:pt x="5745325" y="1350151"/>
                </a:lnTo>
                <a:lnTo>
                  <a:pt x="0" y="1350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880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Technologies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2265" y="5438846"/>
            <a:ext cx="5081389" cy="113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3167" indent="-646584" lvl="1">
              <a:lnSpc>
                <a:spcPts val="8385"/>
              </a:lnSpc>
              <a:buFont typeface="Arial"/>
              <a:buChar char="•"/>
            </a:pPr>
            <a:r>
              <a:rPr lang="en-US" sz="5989">
                <a:solidFill>
                  <a:srgbClr val="141619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FRONTEND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2729" y="4284846"/>
            <a:ext cx="9814840" cy="471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R</a:t>
            </a: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eact.js: Utilized to build a dynamic and responsive user interface, allowing users to access flight status information easily.</a:t>
            </a:r>
          </a:p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Other Libraries: Incorporated various libraries like TailwindCSS, Axios, DaisyUI, etc. to enhance the functionality and user experience of the front-end application.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0995" y="4825841"/>
            <a:ext cx="5032659" cy="2588347"/>
            <a:chOff x="0" y="0"/>
            <a:chExt cx="923327" cy="474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327" cy="474876"/>
            </a:xfrm>
            <a:custGeom>
              <a:avLst/>
              <a:gdLst/>
              <a:ahLst/>
              <a:cxnLst/>
              <a:rect r="r" b="b" t="t" l="l"/>
              <a:pathLst>
                <a:path h="474876" w="923327">
                  <a:moveTo>
                    <a:pt x="0" y="0"/>
                  </a:moveTo>
                  <a:lnTo>
                    <a:pt x="923327" y="0"/>
                  </a:lnTo>
                  <a:lnTo>
                    <a:pt x="923327" y="474876"/>
                  </a:lnTo>
                  <a:lnTo>
                    <a:pt x="0" y="474876"/>
                  </a:lnTo>
                  <a:close/>
                </a:path>
              </a:pathLst>
            </a:custGeom>
            <a:solidFill>
              <a:srgbClr val="A7A5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327" cy="51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7404" y="6402634"/>
            <a:ext cx="5745324" cy="1350151"/>
          </a:xfrm>
          <a:custGeom>
            <a:avLst/>
            <a:gdLst/>
            <a:ahLst/>
            <a:cxnLst/>
            <a:rect r="r" b="b" t="t" l="l"/>
            <a:pathLst>
              <a:path h="1350151" w="5745324">
                <a:moveTo>
                  <a:pt x="0" y="0"/>
                </a:moveTo>
                <a:lnTo>
                  <a:pt x="5745325" y="0"/>
                </a:lnTo>
                <a:lnTo>
                  <a:pt x="5745325" y="1350151"/>
                </a:lnTo>
                <a:lnTo>
                  <a:pt x="0" y="1350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880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Technologies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340" y="5438846"/>
            <a:ext cx="5081389" cy="113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3167" indent="-646584" lvl="1">
              <a:lnSpc>
                <a:spcPts val="8385"/>
              </a:lnSpc>
              <a:buFont typeface="Arial"/>
              <a:buChar char="•"/>
            </a:pPr>
            <a:r>
              <a:rPr lang="en-US" sz="5989">
                <a:solidFill>
                  <a:srgbClr val="141619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BACKEND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2729" y="5022862"/>
            <a:ext cx="9814840" cy="205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Python &amp; Flask: Employed Flask, a lightweight web framework, to handle server-side logic, API endpoints, and communication with the front end.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0995" y="4825841"/>
            <a:ext cx="5032659" cy="2588347"/>
            <a:chOff x="0" y="0"/>
            <a:chExt cx="923327" cy="474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327" cy="474876"/>
            </a:xfrm>
            <a:custGeom>
              <a:avLst/>
              <a:gdLst/>
              <a:ahLst/>
              <a:cxnLst/>
              <a:rect r="r" b="b" t="t" l="l"/>
              <a:pathLst>
                <a:path h="474876" w="923327">
                  <a:moveTo>
                    <a:pt x="0" y="0"/>
                  </a:moveTo>
                  <a:lnTo>
                    <a:pt x="923327" y="0"/>
                  </a:lnTo>
                  <a:lnTo>
                    <a:pt x="923327" y="474876"/>
                  </a:lnTo>
                  <a:lnTo>
                    <a:pt x="0" y="474876"/>
                  </a:lnTo>
                  <a:close/>
                </a:path>
              </a:pathLst>
            </a:custGeom>
            <a:solidFill>
              <a:srgbClr val="A7A5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327" cy="51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7404" y="6402634"/>
            <a:ext cx="5745324" cy="1350151"/>
          </a:xfrm>
          <a:custGeom>
            <a:avLst/>
            <a:gdLst/>
            <a:ahLst/>
            <a:cxnLst/>
            <a:rect r="r" b="b" t="t" l="l"/>
            <a:pathLst>
              <a:path h="1350151" w="5745324">
                <a:moveTo>
                  <a:pt x="0" y="0"/>
                </a:moveTo>
                <a:lnTo>
                  <a:pt x="5745325" y="0"/>
                </a:lnTo>
                <a:lnTo>
                  <a:pt x="5745325" y="1350151"/>
                </a:lnTo>
                <a:lnTo>
                  <a:pt x="0" y="1350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880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Technologies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340" y="5438846"/>
            <a:ext cx="5081389" cy="113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3167" indent="-646584" lvl="1">
              <a:lnSpc>
                <a:spcPts val="8385"/>
              </a:lnSpc>
              <a:buFont typeface="Arial"/>
              <a:buChar char="•"/>
            </a:pPr>
            <a:r>
              <a:rPr lang="en-US" sz="5989">
                <a:solidFill>
                  <a:srgbClr val="141619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2729" y="4972106"/>
            <a:ext cx="9814840" cy="271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MongoDB: Used as the database to store flight data. Data is fetched from MongoDB and passed to the front end for display, ensuring users have access to the most recent information.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8229600"/>
          </a:xfrm>
          <a:custGeom>
            <a:avLst/>
            <a:gdLst/>
            <a:ahLst/>
            <a:cxnLst/>
            <a:rect r="r" b="b" t="t" l="l"/>
            <a:pathLst>
              <a:path h="8229600" w="16463194">
                <a:moveTo>
                  <a:pt x="0" y="0"/>
                </a:moveTo>
                <a:lnTo>
                  <a:pt x="16463194" y="0"/>
                </a:lnTo>
                <a:lnTo>
                  <a:pt x="164631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44" r="0" b="-556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00995" y="4825841"/>
            <a:ext cx="5032659" cy="2588347"/>
            <a:chOff x="0" y="0"/>
            <a:chExt cx="923327" cy="4748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327" cy="474876"/>
            </a:xfrm>
            <a:custGeom>
              <a:avLst/>
              <a:gdLst/>
              <a:ahLst/>
              <a:cxnLst/>
              <a:rect r="r" b="b" t="t" l="l"/>
              <a:pathLst>
                <a:path h="474876" w="923327">
                  <a:moveTo>
                    <a:pt x="0" y="0"/>
                  </a:moveTo>
                  <a:lnTo>
                    <a:pt x="923327" y="0"/>
                  </a:lnTo>
                  <a:lnTo>
                    <a:pt x="923327" y="474876"/>
                  </a:lnTo>
                  <a:lnTo>
                    <a:pt x="0" y="474876"/>
                  </a:lnTo>
                  <a:close/>
                </a:path>
              </a:pathLst>
            </a:custGeom>
            <a:solidFill>
              <a:srgbClr val="A7A5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3327" cy="512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7404" y="6402634"/>
            <a:ext cx="5745324" cy="1350151"/>
          </a:xfrm>
          <a:custGeom>
            <a:avLst/>
            <a:gdLst/>
            <a:ahLst/>
            <a:cxnLst/>
            <a:rect r="r" b="b" t="t" l="l"/>
            <a:pathLst>
              <a:path h="1350151" w="5745324">
                <a:moveTo>
                  <a:pt x="0" y="0"/>
                </a:moveTo>
                <a:lnTo>
                  <a:pt x="5745325" y="0"/>
                </a:lnTo>
                <a:lnTo>
                  <a:pt x="5745325" y="1350151"/>
                </a:lnTo>
                <a:lnTo>
                  <a:pt x="0" y="1350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880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Technologies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0995" y="5438846"/>
            <a:ext cx="5081389" cy="113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3167" indent="-646584" lvl="1">
              <a:lnSpc>
                <a:spcPts val="8385"/>
              </a:lnSpc>
              <a:buFont typeface="Arial"/>
              <a:buChar char="•"/>
            </a:pPr>
            <a:r>
              <a:rPr lang="en-US" sz="5989">
                <a:solidFill>
                  <a:srgbClr val="141619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Notifications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2729" y="4305356"/>
            <a:ext cx="9814840" cy="405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Email Notifications: Implemented using the smtplib library to send email alerts to passengers regarding changes in their flight status.</a:t>
            </a:r>
          </a:p>
          <a:p>
            <a:pPr algn="l" marL="820422" indent="-410211" lvl="1">
              <a:lnSpc>
                <a:spcPts val="5282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SMS Notifications: Leveraged Twilio to send SMS notifications, keeping passengers informed via text messages.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9024855"/>
          </a:xfrm>
          <a:custGeom>
            <a:avLst/>
            <a:gdLst/>
            <a:ahLst/>
            <a:cxnLst/>
            <a:rect r="r" b="b" t="t" l="l"/>
            <a:pathLst>
              <a:path h="9024855" w="16463194">
                <a:moveTo>
                  <a:pt x="0" y="0"/>
                </a:moveTo>
                <a:lnTo>
                  <a:pt x="16463194" y="0"/>
                </a:lnTo>
                <a:lnTo>
                  <a:pt x="16463194" y="9024855"/>
                </a:lnTo>
                <a:lnTo>
                  <a:pt x="0" y="9024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527" r="0" b="-418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0371" y="3310438"/>
            <a:ext cx="7315200" cy="813816"/>
          </a:xfrm>
          <a:custGeom>
            <a:avLst/>
            <a:gdLst/>
            <a:ahLst/>
            <a:cxnLst/>
            <a:rect r="r" b="b" t="t" l="l"/>
            <a:pathLst>
              <a:path h="813816" w="7315200">
                <a:moveTo>
                  <a:pt x="0" y="0"/>
                </a:moveTo>
                <a:lnTo>
                  <a:pt x="7315200" y="0"/>
                </a:lnTo>
                <a:lnTo>
                  <a:pt x="7315200" y="813816"/>
                </a:lnTo>
                <a:lnTo>
                  <a:pt x="0" y="81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84566" y="4521882"/>
            <a:ext cx="13118868" cy="5221254"/>
          </a:xfrm>
          <a:custGeom>
            <a:avLst/>
            <a:gdLst/>
            <a:ahLst/>
            <a:cxnLst/>
            <a:rect r="r" b="b" t="t" l="l"/>
            <a:pathLst>
              <a:path h="5221254" w="13118868">
                <a:moveTo>
                  <a:pt x="0" y="0"/>
                </a:moveTo>
                <a:lnTo>
                  <a:pt x="13118868" y="0"/>
                </a:lnTo>
                <a:lnTo>
                  <a:pt x="13118868" y="5221254"/>
                </a:lnTo>
                <a:lnTo>
                  <a:pt x="0" y="5221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133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9880" y="1529537"/>
            <a:ext cx="13049309" cy="178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System Architecture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5553" y="-2887268"/>
            <a:ext cx="19205533" cy="19205533"/>
          </a:xfrm>
          <a:custGeom>
            <a:avLst/>
            <a:gdLst/>
            <a:ahLst/>
            <a:cxnLst/>
            <a:rect r="r" b="b" t="t" l="l"/>
            <a:pathLst>
              <a:path h="19205533" w="19205533">
                <a:moveTo>
                  <a:pt x="0" y="0"/>
                </a:moveTo>
                <a:lnTo>
                  <a:pt x="19205533" y="0"/>
                </a:lnTo>
                <a:lnTo>
                  <a:pt x="19205533" y="19205533"/>
                </a:lnTo>
                <a:lnTo>
                  <a:pt x="0" y="1920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0371" y="1028700"/>
            <a:ext cx="16463194" cy="9024855"/>
          </a:xfrm>
          <a:custGeom>
            <a:avLst/>
            <a:gdLst/>
            <a:ahLst/>
            <a:cxnLst/>
            <a:rect r="r" b="b" t="t" l="l"/>
            <a:pathLst>
              <a:path h="9024855" w="16463194">
                <a:moveTo>
                  <a:pt x="0" y="0"/>
                </a:moveTo>
                <a:lnTo>
                  <a:pt x="16463194" y="0"/>
                </a:lnTo>
                <a:lnTo>
                  <a:pt x="16463194" y="9024855"/>
                </a:lnTo>
                <a:lnTo>
                  <a:pt x="0" y="9024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527" r="0" b="-418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55885" y="551718"/>
            <a:ext cx="1703367" cy="170336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A79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997560" y="493393"/>
            <a:ext cx="1820018" cy="1820018"/>
          </a:xfrm>
          <a:custGeom>
            <a:avLst/>
            <a:gdLst/>
            <a:ahLst/>
            <a:cxnLst/>
            <a:rect r="r" b="b" t="t" l="l"/>
            <a:pathLst>
              <a:path h="1820018" w="1820018">
                <a:moveTo>
                  <a:pt x="0" y="0"/>
                </a:moveTo>
                <a:lnTo>
                  <a:pt x="1820018" y="0"/>
                </a:lnTo>
                <a:lnTo>
                  <a:pt x="1820018" y="1820018"/>
                </a:lnTo>
                <a:lnTo>
                  <a:pt x="0" y="1820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5001" y="3478700"/>
            <a:ext cx="13178433" cy="6473597"/>
          </a:xfrm>
          <a:custGeom>
            <a:avLst/>
            <a:gdLst/>
            <a:ahLst/>
            <a:cxnLst/>
            <a:rect r="r" b="b" t="t" l="l"/>
            <a:pathLst>
              <a:path h="6473597" w="13178433">
                <a:moveTo>
                  <a:pt x="0" y="0"/>
                </a:moveTo>
                <a:lnTo>
                  <a:pt x="13178433" y="0"/>
                </a:lnTo>
                <a:lnTo>
                  <a:pt x="13178433" y="6473597"/>
                </a:lnTo>
                <a:lnTo>
                  <a:pt x="0" y="6473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647" r="0" b="-78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27986" y="637955"/>
            <a:ext cx="1231314" cy="136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30"/>
              </a:lnSpc>
            </a:pPr>
            <a:r>
              <a:rPr lang="en-US" sz="7950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9880" y="1558112"/>
            <a:ext cx="14303555" cy="150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>
                <a:solidFill>
                  <a:srgbClr val="141619"/>
                </a:solidFill>
                <a:latin typeface="Prata"/>
                <a:ea typeface="Prata"/>
                <a:cs typeface="Prata"/>
                <a:sym typeface="Prata"/>
              </a:rPr>
              <a:t>Frontend Implementation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DAGMJjef_cM</dc:identifier>
  <dcterms:modified xsi:type="dcterms:W3CDTF">2011-08-01T06:04:30Z</dcterms:modified>
  <cp:revision>1</cp:revision>
  <dc:title>Flight Status &amp; Notification System</dc:title>
</cp:coreProperties>
</file>